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08" y="-18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7A9CE0D-549D-437E-ABBD-08DC970AB08A}" type="datetimeFigureOut">
              <a:rPr lang="en-US" smtClean="0"/>
              <a:pPr/>
              <a:t>1/5/2011</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839982C-7BFE-49A4-A180-E62D765DF253}"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839982C-7BFE-49A4-A180-E62D765DF253}"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839982C-7BFE-49A4-A180-E62D765DF253}"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839982C-7BFE-49A4-A180-E62D765DF253}"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839982C-7BFE-49A4-A180-E62D765DF253}"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839982C-7BFE-49A4-A180-E62D765DF253}"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839982C-7BFE-49A4-A180-E62D765DF253}"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839982C-7BFE-49A4-A180-E62D765DF253}" type="slidenum">
              <a:rPr lang="en-US" smtClean="0"/>
              <a:pPr/>
              <a:t>15</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839982C-7BFE-49A4-A180-E62D765DF253}" type="slidenum">
              <a:rPr lang="en-US" smtClean="0"/>
              <a:pPr/>
              <a:t>16</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839982C-7BFE-49A4-A180-E62D765DF253}" type="slidenum">
              <a:rPr lang="en-US" smtClean="0"/>
              <a:pPr/>
              <a:t>17</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839982C-7BFE-49A4-A180-E62D765DF253}" type="slidenum">
              <a:rPr lang="en-US" smtClean="0"/>
              <a:pPr/>
              <a:t>18</a:t>
            </a:fld>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839982C-7BFE-49A4-A180-E62D765DF253}" type="slidenum">
              <a:rPr lang="en-US" smtClean="0"/>
              <a:pPr/>
              <a:t>19</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839982C-7BFE-49A4-A180-E62D765DF253}"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839982C-7BFE-49A4-A180-E62D765DF253}" type="slidenum">
              <a:rPr lang="en-US" smtClean="0"/>
              <a:pPr/>
              <a:t>20</a:t>
            </a:fld>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839982C-7BFE-49A4-A180-E62D765DF253}" type="slidenum">
              <a:rPr lang="en-US" smtClean="0"/>
              <a:pPr/>
              <a:t>21</a:t>
            </a:fld>
            <a:endParaRPr 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839982C-7BFE-49A4-A180-E62D765DF253}" type="slidenum">
              <a:rPr lang="en-US" smtClean="0"/>
              <a:pPr/>
              <a:t>22</a:t>
            </a:fld>
            <a:endParaRPr 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839982C-7BFE-49A4-A180-E62D765DF253}" type="slidenum">
              <a:rPr lang="en-US" smtClean="0"/>
              <a:pPr/>
              <a:t>23</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839982C-7BFE-49A4-A180-E62D765DF253}"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839982C-7BFE-49A4-A180-E62D765DF253}" type="slidenum">
              <a:rPr lang="en-US" smtClean="0"/>
              <a:pPr/>
              <a:t>4</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839982C-7BFE-49A4-A180-E62D765DF253}"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839982C-7BFE-49A4-A180-E62D765DF253}"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839982C-7BFE-49A4-A180-E62D765DF253}"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839982C-7BFE-49A4-A180-E62D765DF253}"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839982C-7BFE-49A4-A180-E62D765DF253}"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3">
        <a:schemeClr val="bg1"/>
      </p:bgRef>
    </p:bg>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1D8BD707-D9CF-40AE-B4C6-C98DA3205C09}" type="datetimeFigureOut">
              <a:rPr lang="en-US" smtClean="0"/>
              <a:pPr/>
              <a:t>1/5/2011</a:t>
            </a:fld>
            <a:endParaRPr lang="en-US" dirty="0"/>
          </a:p>
        </p:txBody>
      </p:sp>
      <p:sp>
        <p:nvSpPr>
          <p:cNvPr id="17" name="Footer Placeholder 16"/>
          <p:cNvSpPr>
            <a:spLocks noGrp="1"/>
          </p:cNvSpPr>
          <p:nvPr>
            <p:ph type="ftr" sz="quarter" idx="11"/>
          </p:nvPr>
        </p:nvSpPr>
        <p:spPr/>
        <p:txBody>
          <a:bodyPr/>
          <a:lstStyle/>
          <a:p>
            <a:endParaRPr lang="en-US" dirty="0"/>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B6F15528-21DE-4FAA-801E-634DDDAF4B2B}" type="slidenum">
              <a:rPr lang="en-US" smtClean="0"/>
              <a:pPr/>
              <a:t>‹#›</a:t>
            </a:fld>
            <a:endParaRPr lang="en-US" dirty="0"/>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1/5/2011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1/5/2011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1D8BD707-D9CF-40AE-B4C6-C98DA3205C09}" type="datetimeFigureOut">
              <a:rPr lang="en-US" smtClean="0"/>
              <a:pPr/>
              <a:t>1/5/2011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1/5/2011</a:t>
            </a:fld>
            <a:endParaRPr lang="en-US" dirty="0"/>
          </a:p>
        </p:txBody>
      </p:sp>
      <p:sp>
        <p:nvSpPr>
          <p:cNvPr id="5" name="Footer Placeholder 4"/>
          <p:cNvSpPr>
            <a:spLocks noGrp="1"/>
          </p:cNvSpPr>
          <p:nvPr>
            <p:ph type="ftr" sz="quarter" idx="11"/>
          </p:nvPr>
        </p:nvSpPr>
        <p:spPr>
          <a:xfrm>
            <a:off x="800100" y="6172200"/>
            <a:ext cx="4000500" cy="457200"/>
          </a:xfrm>
        </p:spPr>
        <p:txBody>
          <a:bodyPr/>
          <a:lstStyle/>
          <a:p>
            <a:endParaRPr lang="en-US" dirty="0"/>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B6F15528-21DE-4FAA-801E-634DDDAF4B2B}"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1D8BD707-D9CF-40AE-B4C6-C98DA3205C09}" type="datetimeFigureOut">
              <a:rPr lang="en-US" smtClean="0"/>
              <a:pPr/>
              <a:t>1/5/2011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1D8BD707-D9CF-40AE-B4C6-C98DA3205C09}" type="datetimeFigureOut">
              <a:rPr lang="en-US" smtClean="0"/>
              <a:pPr/>
              <a:t>1/5/2011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1D8BD707-D9CF-40AE-B4C6-C98DA3205C09}" type="datetimeFigureOut">
              <a:rPr lang="en-US" smtClean="0"/>
              <a:pPr/>
              <a:t>1/5/2011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1/5/2011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1/5/2011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1/5/2011</a:t>
            </a:fld>
            <a:endParaRPr lang="en-US" dirty="0"/>
          </a:p>
        </p:txBody>
      </p:sp>
      <p:sp>
        <p:nvSpPr>
          <p:cNvPr id="6" name="Footer Placeholder 5"/>
          <p:cNvSpPr>
            <a:spLocks noGrp="1"/>
          </p:cNvSpPr>
          <p:nvPr>
            <p:ph type="ftr" sz="quarter" idx="11"/>
          </p:nvPr>
        </p:nvSpPr>
        <p:spPr>
          <a:xfrm>
            <a:off x="914400" y="6172200"/>
            <a:ext cx="3886200" cy="457200"/>
          </a:xfrm>
        </p:spPr>
        <p:txBody>
          <a:bodyPr/>
          <a:lstStyle/>
          <a:p>
            <a:endParaRPr lang="en-US" dirty="0"/>
          </a:p>
        </p:txBody>
      </p:sp>
      <p:sp>
        <p:nvSpPr>
          <p:cNvPr id="7" name="Slide Number Placeholder 6"/>
          <p:cNvSpPr>
            <a:spLocks noGrp="1"/>
          </p:cNvSpPr>
          <p:nvPr>
            <p:ph type="sldNum" sz="quarter" idx="12"/>
          </p:nvPr>
        </p:nvSpPr>
        <p:spPr>
          <a:xfrm>
            <a:off x="146304" y="6208776"/>
            <a:ext cx="457200" cy="457200"/>
          </a:xfrm>
        </p:spPr>
        <p:txBody>
          <a:bodyPr/>
          <a:lstStyle/>
          <a:p>
            <a:fld id="{B6F15528-21DE-4FAA-801E-634DDDAF4B2B}" type="slidenum">
              <a:rPr lang="en-US" smtClean="0"/>
              <a:pPr/>
              <a:t>‹#›</a:t>
            </a:fld>
            <a:endParaRPr lang="en-US" dirty="0"/>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1D8BD707-D9CF-40AE-B4C6-C98DA3205C09}" type="datetimeFigureOut">
              <a:rPr lang="en-US" smtClean="0"/>
              <a:pPr/>
              <a:t>1/5/2011</a:t>
            </a:fld>
            <a:endParaRPr lang="en-US" dirty="0"/>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en-US" dirty="0"/>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B6F15528-21DE-4FAA-801E-634DDDAF4B2B}"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lstStyle/>
          <a:p>
            <a:r>
              <a:rPr lang="en-US" dirty="0" smtClean="0"/>
              <a:t>By Rob Arner</a:t>
            </a:r>
          </a:p>
          <a:p>
            <a:r>
              <a:rPr lang="en-US" dirty="0" smtClean="0"/>
              <a:t>Pickwick Publications, 2010</a:t>
            </a:r>
            <a:endParaRPr lang="en-US" dirty="0"/>
          </a:p>
        </p:txBody>
      </p:sp>
      <p:sp>
        <p:nvSpPr>
          <p:cNvPr id="2" name="Title 1"/>
          <p:cNvSpPr>
            <a:spLocks noGrp="1"/>
          </p:cNvSpPr>
          <p:nvPr>
            <p:ph type="ctrTitle"/>
          </p:nvPr>
        </p:nvSpPr>
        <p:spPr/>
        <p:txBody>
          <a:bodyPr>
            <a:normAutofit fontScale="90000"/>
          </a:bodyPr>
          <a:lstStyle/>
          <a:p>
            <a:r>
              <a:rPr lang="en-US" dirty="0" smtClean="0"/>
              <a:t>Consistently </a:t>
            </a:r>
            <a:r>
              <a:rPr lang="en-US" dirty="0" smtClean="0"/>
              <a:t>Pro-Life:</a:t>
            </a:r>
            <a:r>
              <a:rPr lang="en-US" dirty="0" smtClean="0"/>
              <a:t/>
            </a:r>
            <a:br>
              <a:rPr lang="en-US" dirty="0" smtClean="0"/>
            </a:br>
            <a:r>
              <a:rPr lang="en-US" dirty="0" smtClean="0"/>
              <a:t>The Ethics of Bloodshed in Ancient Christianity</a:t>
            </a:r>
            <a:endParaRPr lang="en-US"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Abortion and Infanticide</a:t>
            </a:r>
            <a:endParaRPr lang="en-US" dirty="0"/>
          </a:p>
        </p:txBody>
      </p:sp>
      <p:sp>
        <p:nvSpPr>
          <p:cNvPr id="3" name="Content Placeholder 2"/>
          <p:cNvSpPr>
            <a:spLocks noGrp="1"/>
          </p:cNvSpPr>
          <p:nvPr>
            <p:ph sz="quarter" idx="1"/>
          </p:nvPr>
        </p:nvSpPr>
        <p:spPr/>
        <p:txBody>
          <a:bodyPr/>
          <a:lstStyle/>
          <a:p>
            <a:r>
              <a:rPr lang="en-US" dirty="0" smtClean="0"/>
              <a:t>Both the exposure of infants and chemical or surgical abortions were commonplace in Greco-Roman society (See Gorman, </a:t>
            </a:r>
            <a:r>
              <a:rPr lang="en-US" i="1" dirty="0" smtClean="0"/>
              <a:t>Abortion &amp; the Early Church</a:t>
            </a:r>
            <a:r>
              <a:rPr lang="en-US" dirty="0" smtClean="0"/>
              <a:t>). </a:t>
            </a:r>
          </a:p>
          <a:p>
            <a:r>
              <a:rPr lang="en-US" dirty="0" smtClean="0"/>
              <a:t>Christians opposed the killing of unwanted children, either before or after birth. </a:t>
            </a:r>
          </a:p>
          <a:p>
            <a:r>
              <a:rPr lang="en-US" dirty="0" smtClean="0"/>
              <a:t>Abortion and infanticide are two-sides of the same coin for the ancient Christians.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Examples-Abortion and Infanticide</a:t>
            </a:r>
            <a:endParaRPr lang="en-US" dirty="0"/>
          </a:p>
        </p:txBody>
      </p:sp>
      <p:sp>
        <p:nvSpPr>
          <p:cNvPr id="3" name="Content Placeholder 2"/>
          <p:cNvSpPr>
            <a:spLocks noGrp="1"/>
          </p:cNvSpPr>
          <p:nvPr>
            <p:ph sz="quarter" idx="1"/>
          </p:nvPr>
        </p:nvSpPr>
        <p:spPr/>
        <p:txBody>
          <a:bodyPr>
            <a:normAutofit fontScale="92500" lnSpcReduction="10000"/>
          </a:bodyPr>
          <a:lstStyle/>
          <a:p>
            <a:r>
              <a:rPr lang="en-US" dirty="0" smtClean="0"/>
              <a:t>“Do not kill a fetus by abortion, or commit infanticide” –</a:t>
            </a:r>
            <a:r>
              <a:rPr lang="en-US" i="1" dirty="0" err="1" smtClean="0"/>
              <a:t>Didache</a:t>
            </a:r>
            <a:r>
              <a:rPr lang="en-US" dirty="0" smtClean="0"/>
              <a:t> 2.2</a:t>
            </a:r>
          </a:p>
          <a:p>
            <a:r>
              <a:rPr lang="en-US" dirty="0" smtClean="0"/>
              <a:t>Refuting pagan charges that Christians killed and ate their children, apologist </a:t>
            </a:r>
            <a:r>
              <a:rPr lang="en-US" dirty="0" err="1" smtClean="0"/>
              <a:t>Athenagoras</a:t>
            </a:r>
            <a:r>
              <a:rPr lang="en-US" dirty="0" smtClean="0"/>
              <a:t> replies, </a:t>
            </a:r>
          </a:p>
          <a:p>
            <a:pPr lvl="1"/>
            <a:r>
              <a:rPr lang="en-US" dirty="0" smtClean="0"/>
              <a:t>“Again, we call it murder and say it will be accountable to God if women use instruments to procure abortion: how shall we be called murderers ourselves? The same man cannot regard that which a woman carries in her womb as a living creature, and therefore as an object of value to God, and then go about to slay the creature that has come forth to the light of day. The same man cannot forbid the exposure of children, equating such exposure with child murder, and then slay a child that has found one to bring it up. No, we are always consistent, everywhere the same, obedient to our rule and not masters of it.” (</a:t>
            </a:r>
            <a:r>
              <a:rPr lang="en-US" i="1" dirty="0" smtClean="0"/>
              <a:t>Plea for Christians</a:t>
            </a:r>
            <a:r>
              <a:rPr lang="en-US" dirty="0" smtClean="0"/>
              <a:t>, 35. </a:t>
            </a:r>
          </a:p>
          <a:p>
            <a:pPr lvl="1"/>
            <a:endParaRPr lang="en-US" dirty="0" smtClean="0"/>
          </a:p>
          <a:p>
            <a:endParaRPr lang="en-US" dirty="0" smtClean="0"/>
          </a:p>
          <a:p>
            <a:endParaRPr lang="en-US" dirty="0" smtClean="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Effect transition="in" filter="fade">
                                      <p:cBhvr>
                                        <p:cTn id="15" dur="20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Examples- Abortion and Infanticide</a:t>
            </a:r>
            <a:endParaRPr lang="en-US" dirty="0"/>
          </a:p>
        </p:txBody>
      </p:sp>
      <p:sp>
        <p:nvSpPr>
          <p:cNvPr id="3" name="Content Placeholder 2"/>
          <p:cNvSpPr>
            <a:spLocks noGrp="1"/>
          </p:cNvSpPr>
          <p:nvPr>
            <p:ph sz="quarter" idx="1"/>
          </p:nvPr>
        </p:nvSpPr>
        <p:spPr/>
        <p:txBody>
          <a:bodyPr/>
          <a:lstStyle/>
          <a:p>
            <a:r>
              <a:rPr lang="en-US" dirty="0" smtClean="0"/>
              <a:t>“We have been taught that to expose newly born infants is the work of wicked people”-Justin Martyr, </a:t>
            </a:r>
            <a:r>
              <a:rPr lang="en-US" i="1" dirty="0" smtClean="0"/>
              <a:t>First Apology</a:t>
            </a:r>
            <a:r>
              <a:rPr lang="en-US" dirty="0" smtClean="0"/>
              <a:t>, 27.</a:t>
            </a:r>
          </a:p>
          <a:p>
            <a:r>
              <a:rPr lang="en-US" dirty="0" smtClean="0"/>
              <a:t>“Women who resort to some sort of deadly abortion drug kill not only the embryo but, along with it, human kindness” Clement of Alexandria, </a:t>
            </a:r>
            <a:r>
              <a:rPr lang="en-US" i="1" dirty="0" smtClean="0"/>
              <a:t>Christ the Educator</a:t>
            </a:r>
            <a:r>
              <a:rPr lang="en-US" dirty="0" smtClean="0"/>
              <a:t>, 2.10.</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Examples- Abortion and Infanticide</a:t>
            </a:r>
            <a:endParaRPr lang="en-US" dirty="0"/>
          </a:p>
        </p:txBody>
      </p:sp>
      <p:sp>
        <p:nvSpPr>
          <p:cNvPr id="3" name="Content Placeholder 2"/>
          <p:cNvSpPr>
            <a:spLocks noGrp="1"/>
          </p:cNvSpPr>
          <p:nvPr>
            <p:ph sz="quarter" idx="1"/>
          </p:nvPr>
        </p:nvSpPr>
        <p:spPr/>
        <p:txBody>
          <a:bodyPr>
            <a:normAutofit/>
          </a:bodyPr>
          <a:lstStyle/>
          <a:p>
            <a:r>
              <a:rPr lang="en-US" dirty="0" smtClean="0"/>
              <a:t>God “certainly requires us to bring up the offspring and not to destroy the children given by providence” </a:t>
            </a:r>
            <a:r>
              <a:rPr lang="en-US" i="1" dirty="0" smtClean="0"/>
              <a:t>–</a:t>
            </a:r>
            <a:r>
              <a:rPr lang="en-US" dirty="0" smtClean="0"/>
              <a:t>Origen, </a:t>
            </a:r>
            <a:r>
              <a:rPr lang="en-US" i="1" dirty="0" smtClean="0"/>
              <a:t>Against </a:t>
            </a:r>
            <a:r>
              <a:rPr lang="en-US" i="1" dirty="0" err="1" smtClean="0"/>
              <a:t>Celsus</a:t>
            </a:r>
            <a:r>
              <a:rPr lang="en-US" i="1" dirty="0" smtClean="0"/>
              <a:t> </a:t>
            </a:r>
            <a:r>
              <a:rPr lang="en-US" dirty="0" smtClean="0"/>
              <a:t>8.55</a:t>
            </a:r>
          </a:p>
          <a:p>
            <a:pPr lvl="1"/>
            <a:r>
              <a:rPr lang="en-US" dirty="0" smtClean="0"/>
              <a:t>“But with us, murder is forbidden once for all. We are not permitted to destroy even the fetus in the womb, as long as blood is still being drawn to form a human being. To prevent the birth of a child is a quicker way to murder. It makes no difference whether one destroys a soul already born or interferes with its coming to birth. It is a human being and one who is to be a man, for the whole fruit is already present in the seed.” –Tertullian, </a:t>
            </a:r>
            <a:r>
              <a:rPr lang="en-US" i="1" dirty="0" smtClean="0"/>
              <a:t>Apology</a:t>
            </a:r>
            <a:r>
              <a:rPr lang="en-US" dirty="0" smtClean="0"/>
              <a:t>, 9.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fade">
                                      <p:cBhvr>
                                        <p:cTn id="11"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Killing in War </a:t>
            </a:r>
            <a:endParaRPr lang="en-US" dirty="0"/>
          </a:p>
        </p:txBody>
      </p:sp>
      <p:sp>
        <p:nvSpPr>
          <p:cNvPr id="3" name="Content Placeholder 2"/>
          <p:cNvSpPr>
            <a:spLocks noGrp="1"/>
          </p:cNvSpPr>
          <p:nvPr>
            <p:ph sz="quarter" idx="1"/>
          </p:nvPr>
        </p:nvSpPr>
        <p:spPr/>
        <p:txBody>
          <a:bodyPr>
            <a:normAutofit/>
          </a:bodyPr>
          <a:lstStyle/>
          <a:p>
            <a:r>
              <a:rPr lang="en-US" dirty="0" smtClean="0"/>
              <a:t>We shouldn’t be going back and forth over the presence of Christians in the Roman military in those early years. </a:t>
            </a:r>
          </a:p>
          <a:p>
            <a:r>
              <a:rPr lang="en-US" dirty="0" smtClean="0"/>
              <a:t>We ought to be considering military service as a </a:t>
            </a:r>
            <a:r>
              <a:rPr lang="en-US" dirty="0" err="1" smtClean="0"/>
              <a:t>subquestion</a:t>
            </a:r>
            <a:r>
              <a:rPr lang="en-US" dirty="0" smtClean="0"/>
              <a:t> under the church’s attitude toward violence and bloodshed. </a:t>
            </a:r>
          </a:p>
          <a:p>
            <a:r>
              <a:rPr lang="en-US" dirty="0" smtClean="0"/>
              <a:t>This, is the interpretive key that clears up the ambiguity of the historical data.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Killing in War – The </a:t>
            </a:r>
            <a:r>
              <a:rPr lang="en-US" i="1" dirty="0" smtClean="0"/>
              <a:t>Apostolic Tradition</a:t>
            </a:r>
            <a:endParaRPr lang="en-US" dirty="0"/>
          </a:p>
        </p:txBody>
      </p:sp>
      <p:sp>
        <p:nvSpPr>
          <p:cNvPr id="3" name="Content Placeholder 2"/>
          <p:cNvSpPr>
            <a:spLocks noGrp="1"/>
          </p:cNvSpPr>
          <p:nvPr>
            <p:ph sz="quarter" idx="1"/>
          </p:nvPr>
        </p:nvSpPr>
        <p:spPr/>
        <p:txBody>
          <a:bodyPr>
            <a:normAutofit/>
          </a:bodyPr>
          <a:lstStyle/>
          <a:p>
            <a:r>
              <a:rPr lang="en-US" dirty="0" smtClean="0"/>
              <a:t>The key text is from Hippolytus’ </a:t>
            </a:r>
            <a:r>
              <a:rPr lang="en-US" i="1" dirty="0" smtClean="0"/>
              <a:t>Apostolic Tradition</a:t>
            </a:r>
            <a:r>
              <a:rPr lang="en-US" dirty="0" smtClean="0"/>
              <a:t>, a church order from the first decade of the 3</a:t>
            </a:r>
            <a:r>
              <a:rPr lang="en-US" baseline="30000" dirty="0" smtClean="0"/>
              <a:t>rd</a:t>
            </a:r>
            <a:r>
              <a:rPr lang="en-US" dirty="0" smtClean="0"/>
              <a:t> century which represented a kind of early church consensus. </a:t>
            </a:r>
          </a:p>
          <a:p>
            <a:r>
              <a:rPr lang="en-US" dirty="0" smtClean="0"/>
              <a:t>In the midst of a list of occupations and practices which come under the church’s scrutiny in order for an inquirer to be admitted to the church’s catechumenate, we read:</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Killing in War – The </a:t>
            </a:r>
            <a:r>
              <a:rPr lang="en-US" i="1" dirty="0" smtClean="0"/>
              <a:t>Apostolic Tradition</a:t>
            </a:r>
            <a:endParaRPr lang="en-US" dirty="0"/>
          </a:p>
        </p:txBody>
      </p:sp>
      <p:sp>
        <p:nvSpPr>
          <p:cNvPr id="3" name="Content Placeholder 2"/>
          <p:cNvSpPr>
            <a:spLocks noGrp="1"/>
          </p:cNvSpPr>
          <p:nvPr>
            <p:ph sz="quarter" idx="1"/>
          </p:nvPr>
        </p:nvSpPr>
        <p:spPr/>
        <p:txBody>
          <a:bodyPr>
            <a:normAutofit/>
          </a:bodyPr>
          <a:lstStyle/>
          <a:p>
            <a:r>
              <a:rPr lang="en-US" dirty="0" smtClean="0"/>
              <a:t>“A soldier in command must be told not to kill people; if he is ordered so to do, he shall not carry it out. Nor shall he take the oath. If he will not agree, he should be rejected [from the catechumenate].”</a:t>
            </a:r>
          </a:p>
          <a:p>
            <a:r>
              <a:rPr lang="en-US" dirty="0" smtClean="0"/>
              <a:t>“Anyone who has the power of the sword, or who is a civil magistrate wearing the purple, should desist, or he should be rejected. “</a:t>
            </a:r>
          </a:p>
          <a:p>
            <a:r>
              <a:rPr lang="en-US" dirty="0" smtClean="0"/>
              <a:t> “If a catechumen or a believer wishes to become a soldier they should be rejected, for they have despised God.” (</a:t>
            </a:r>
            <a:r>
              <a:rPr lang="en-US" i="1" dirty="0" smtClean="0"/>
              <a:t>Apostolic Tradition </a:t>
            </a:r>
            <a:r>
              <a:rPr lang="en-US" dirty="0" smtClean="0"/>
              <a:t>16:9-11)</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Killing in War – The </a:t>
            </a:r>
            <a:r>
              <a:rPr lang="en-US" i="1" dirty="0" smtClean="0"/>
              <a:t>Apostolic Tradition</a:t>
            </a:r>
            <a:endParaRPr lang="en-US" dirty="0"/>
          </a:p>
        </p:txBody>
      </p:sp>
      <p:sp>
        <p:nvSpPr>
          <p:cNvPr id="3" name="Content Placeholder 2"/>
          <p:cNvSpPr>
            <a:spLocks noGrp="1"/>
          </p:cNvSpPr>
          <p:nvPr>
            <p:ph sz="quarter" idx="1"/>
          </p:nvPr>
        </p:nvSpPr>
        <p:spPr/>
        <p:txBody>
          <a:bodyPr>
            <a:normAutofit/>
          </a:bodyPr>
          <a:lstStyle/>
          <a:p>
            <a:r>
              <a:rPr lang="en-US" dirty="0" smtClean="0"/>
              <a:t>What this means-</a:t>
            </a:r>
          </a:p>
          <a:p>
            <a:pPr marL="862330" lvl="1" indent="-514350">
              <a:buFont typeface="+mj-lt"/>
              <a:buAutoNum type="arabicPeriod"/>
            </a:pPr>
            <a:r>
              <a:rPr lang="en-US" dirty="0" smtClean="0"/>
              <a:t>Soldiers who convert to Christianity while in the army must agree not to kill anyone (or swear the idolatrous military oath), even if ordered to do so. However, they are permitted to remain in their occupation under these conditions. </a:t>
            </a:r>
          </a:p>
          <a:p>
            <a:pPr marL="862330" lvl="1" indent="-514350">
              <a:buFont typeface="+mj-lt"/>
              <a:buAutoNum type="arabicPeriod"/>
            </a:pPr>
            <a:r>
              <a:rPr lang="en-US" dirty="0" smtClean="0"/>
              <a:t>Any imperial official who “has the power of the sword” is </a:t>
            </a:r>
            <a:r>
              <a:rPr lang="en-US" i="1" dirty="0" smtClean="0"/>
              <a:t>not</a:t>
            </a:r>
            <a:r>
              <a:rPr lang="en-US" dirty="0" smtClean="0"/>
              <a:t> permitted to remain in his/her post, but must resign.</a:t>
            </a:r>
          </a:p>
          <a:p>
            <a:pPr marL="862330" lvl="1" indent="-514350">
              <a:buFont typeface="+mj-lt"/>
              <a:buAutoNum type="arabicPeriod"/>
            </a:pPr>
            <a:r>
              <a:rPr lang="en-US" dirty="0" smtClean="0"/>
              <a:t>The gate does not swing the other way- Christians or catechumens </a:t>
            </a:r>
            <a:r>
              <a:rPr lang="en-US" i="1" dirty="0" smtClean="0"/>
              <a:t>may not</a:t>
            </a:r>
            <a:r>
              <a:rPr lang="en-US" dirty="0" smtClean="0"/>
              <a:t> join the army of their own volition. </a:t>
            </a:r>
          </a:p>
          <a:p>
            <a:pPr marL="862330" lvl="1" indent="-514350">
              <a:buFont typeface="+mj-lt"/>
              <a:buAutoNum type="arabicPeriod"/>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i="1" dirty="0" smtClean="0"/>
              <a:t>Militia Christi</a:t>
            </a:r>
            <a:r>
              <a:rPr lang="en-US" dirty="0" smtClean="0"/>
              <a:t> Imagery</a:t>
            </a:r>
            <a:endParaRPr lang="en-US" i="1" dirty="0"/>
          </a:p>
        </p:txBody>
      </p:sp>
      <p:sp>
        <p:nvSpPr>
          <p:cNvPr id="3" name="Content Placeholder 2"/>
          <p:cNvSpPr>
            <a:spLocks noGrp="1"/>
          </p:cNvSpPr>
          <p:nvPr>
            <p:ph sz="quarter" idx="1"/>
          </p:nvPr>
        </p:nvSpPr>
        <p:spPr/>
        <p:txBody>
          <a:bodyPr/>
          <a:lstStyle/>
          <a:p>
            <a:r>
              <a:rPr lang="en-US" dirty="0" smtClean="0"/>
              <a:t>Church not opposed to using militaristic imagery and metaphors</a:t>
            </a:r>
          </a:p>
          <a:p>
            <a:r>
              <a:rPr lang="en-US" dirty="0" err="1" smtClean="0"/>
              <a:t>Harnack</a:t>
            </a:r>
            <a:r>
              <a:rPr lang="en-US" dirty="0" smtClean="0"/>
              <a:t> called this </a:t>
            </a:r>
            <a:r>
              <a:rPr lang="en-US" i="1" dirty="0" smtClean="0"/>
              <a:t>militia Christi</a:t>
            </a:r>
            <a:r>
              <a:rPr lang="en-US" dirty="0" smtClean="0"/>
              <a:t> language.</a:t>
            </a:r>
          </a:p>
          <a:p>
            <a:r>
              <a:rPr lang="en-US" dirty="0" smtClean="0"/>
              <a:t>The church saw itself as a disciplined army for Christ- but with a crucial difference from Caesar’s legions- the </a:t>
            </a:r>
            <a:r>
              <a:rPr lang="en-US" i="1" dirty="0" smtClean="0"/>
              <a:t>militia Christi</a:t>
            </a:r>
            <a:r>
              <a:rPr lang="en-US" dirty="0" smtClean="0"/>
              <a:t> was “an army that shed no blood.”</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i="1" dirty="0" smtClean="0"/>
              <a:t>Militia Christi</a:t>
            </a:r>
            <a:r>
              <a:rPr lang="en-US" dirty="0" smtClean="0"/>
              <a:t> Imagery</a:t>
            </a:r>
            <a:endParaRPr lang="en-US" dirty="0"/>
          </a:p>
        </p:txBody>
      </p:sp>
      <p:sp>
        <p:nvSpPr>
          <p:cNvPr id="3" name="Content Placeholder 2"/>
          <p:cNvSpPr>
            <a:spLocks noGrp="1"/>
          </p:cNvSpPr>
          <p:nvPr>
            <p:ph sz="quarter" idx="1"/>
          </p:nvPr>
        </p:nvSpPr>
        <p:spPr/>
        <p:txBody>
          <a:bodyPr>
            <a:normAutofit/>
          </a:bodyPr>
          <a:lstStyle/>
          <a:p>
            <a:r>
              <a:rPr lang="en-US" dirty="0" smtClean="0"/>
              <a:t>The worship of God “is a kind of heavenly military service” –</a:t>
            </a:r>
            <a:r>
              <a:rPr lang="en-US" dirty="0" err="1" smtClean="0"/>
              <a:t>Lactantius</a:t>
            </a:r>
            <a:r>
              <a:rPr lang="en-US" dirty="0" smtClean="0"/>
              <a:t>, </a:t>
            </a:r>
            <a:r>
              <a:rPr lang="en-US" i="1" dirty="0" smtClean="0"/>
              <a:t>Divine Institutes</a:t>
            </a:r>
            <a:r>
              <a:rPr lang="en-US" dirty="0" smtClean="0"/>
              <a:t>, 5.19. </a:t>
            </a:r>
          </a:p>
          <a:p>
            <a:r>
              <a:rPr lang="en-US" dirty="0" smtClean="0"/>
              <a:t>The church is “God’s militia” –Tertullian, </a:t>
            </a:r>
            <a:r>
              <a:rPr lang="en-US" i="1" dirty="0" smtClean="0"/>
              <a:t>On Prayer</a:t>
            </a:r>
            <a:r>
              <a:rPr lang="en-US" dirty="0" smtClean="0"/>
              <a:t>, 19.5.</a:t>
            </a:r>
          </a:p>
          <a:p>
            <a:r>
              <a:rPr lang="en-US" dirty="0" smtClean="0"/>
              <a:t>“We come together for a meeting and a congregation, in order to besiege God with prayers, like an army in battle formation. Such violence is pleasing to God” –Tertullian, </a:t>
            </a:r>
            <a:r>
              <a:rPr lang="en-US" i="1" dirty="0" smtClean="0"/>
              <a:t>Apology, </a:t>
            </a:r>
            <a:r>
              <a:rPr lang="en-US" dirty="0" smtClean="0"/>
              <a:t>39.2</a:t>
            </a:r>
            <a:r>
              <a:rPr lang="en-US" i="1" dirty="0" smtClean="0"/>
              <a:t>.</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Debate over the Early Church and Military Service</a:t>
            </a:r>
            <a:endParaRPr lang="en-US" dirty="0"/>
          </a:p>
        </p:txBody>
      </p:sp>
      <p:sp>
        <p:nvSpPr>
          <p:cNvPr id="3" name="Content Placeholder 2"/>
          <p:cNvSpPr>
            <a:spLocks noGrp="1"/>
          </p:cNvSpPr>
          <p:nvPr>
            <p:ph sz="quarter" idx="1"/>
          </p:nvPr>
        </p:nvSpPr>
        <p:spPr/>
        <p:txBody>
          <a:bodyPr>
            <a:normAutofit/>
          </a:bodyPr>
          <a:lstStyle/>
          <a:p>
            <a:r>
              <a:rPr lang="en-US" dirty="0" smtClean="0"/>
              <a:t>There is a lively ongoing debate about the attitudes of the early Christians toward war and military service. </a:t>
            </a:r>
          </a:p>
          <a:p>
            <a:r>
              <a:rPr lang="en-US" dirty="0" smtClean="0"/>
              <a:t>Generally, pacifists (e.g. </a:t>
            </a:r>
            <a:r>
              <a:rPr lang="en-US" dirty="0" err="1" smtClean="0"/>
              <a:t>Bainton</a:t>
            </a:r>
            <a:r>
              <a:rPr lang="en-US" dirty="0" smtClean="0"/>
              <a:t>, </a:t>
            </a:r>
            <a:r>
              <a:rPr lang="en-US" dirty="0" err="1" smtClean="0"/>
              <a:t>Hornus</a:t>
            </a:r>
            <a:r>
              <a:rPr lang="en-US" dirty="0" smtClean="0"/>
              <a:t>, </a:t>
            </a:r>
            <a:r>
              <a:rPr lang="en-US" dirty="0" err="1" smtClean="0"/>
              <a:t>Cadoux</a:t>
            </a:r>
            <a:r>
              <a:rPr lang="en-US" dirty="0" smtClean="0"/>
              <a:t>) believe the ancient Christians were (like themselves) pacifist, and claim the church fundamentally objected to killing of the army. </a:t>
            </a:r>
          </a:p>
          <a:p>
            <a:r>
              <a:rPr lang="en-US" dirty="0" smtClean="0"/>
              <a:t>Non-pacifists (e.g. </a:t>
            </a:r>
            <a:r>
              <a:rPr lang="en-US" dirty="0" err="1" smtClean="0"/>
              <a:t>Helgeland</a:t>
            </a:r>
            <a:r>
              <a:rPr lang="en-US" dirty="0" smtClean="0"/>
              <a:t>, Ryan</a:t>
            </a:r>
            <a:r>
              <a:rPr lang="en-US" dirty="0" smtClean="0"/>
              <a:t>) tend </a:t>
            </a:r>
            <a:r>
              <a:rPr lang="en-US" dirty="0" smtClean="0"/>
              <a:t>to believe the early church was (like themselves) </a:t>
            </a:r>
            <a:r>
              <a:rPr lang="en-US" i="1" dirty="0" smtClean="0"/>
              <a:t>not </a:t>
            </a:r>
            <a:r>
              <a:rPr lang="en-US" dirty="0" smtClean="0"/>
              <a:t>pacifist, and claim it was chiefly the idolatry of the Roman legions to which the church objected.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 Bloodless Army</a:t>
            </a:r>
            <a:endParaRPr lang="en-US" dirty="0"/>
          </a:p>
        </p:txBody>
      </p:sp>
      <p:sp>
        <p:nvSpPr>
          <p:cNvPr id="3" name="Content Placeholder 2"/>
          <p:cNvSpPr>
            <a:spLocks noGrp="1"/>
          </p:cNvSpPr>
          <p:nvPr>
            <p:ph sz="quarter" idx="1"/>
          </p:nvPr>
        </p:nvSpPr>
        <p:spPr/>
        <p:txBody>
          <a:bodyPr>
            <a:normAutofit/>
          </a:bodyPr>
          <a:lstStyle/>
          <a:p>
            <a:r>
              <a:rPr lang="en-US" dirty="0" smtClean="0"/>
              <a:t>“But when the shrilling trumpet blows, it assembles the soldiers and proclaims war; and shall not Christ, think you, having breathed to the ends of the earth a song of peace, assemble the soldiers of peace that are his? Yes, and He did assemble, O man, by blood and by word His bloodless army, and to them He entrusted the kingdom of heaven” –Clement of Alexandria, </a:t>
            </a:r>
            <a:r>
              <a:rPr lang="en-US" i="1" dirty="0" smtClean="0"/>
              <a:t>Exhortation to the Greeks</a:t>
            </a:r>
            <a:r>
              <a:rPr lang="en-US" dirty="0" smtClean="0"/>
              <a:t>, 11.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Categorical Statements Against Killing</a:t>
            </a:r>
            <a:endParaRPr lang="en-US" dirty="0"/>
          </a:p>
        </p:txBody>
      </p:sp>
      <p:sp>
        <p:nvSpPr>
          <p:cNvPr id="3" name="Content Placeholder 2"/>
          <p:cNvSpPr>
            <a:spLocks noGrp="1"/>
          </p:cNvSpPr>
          <p:nvPr>
            <p:ph sz="quarter" idx="1"/>
          </p:nvPr>
        </p:nvSpPr>
        <p:spPr/>
        <p:txBody>
          <a:bodyPr>
            <a:normAutofit/>
          </a:bodyPr>
          <a:lstStyle/>
          <a:p>
            <a:r>
              <a:rPr lang="en-US" dirty="0" smtClean="0"/>
              <a:t>Jesus “did not consider it compatible with his inspired legislation to allow the taking of human life in any form at all” –Origen, </a:t>
            </a:r>
            <a:r>
              <a:rPr lang="en-US" i="1" dirty="0" smtClean="0"/>
              <a:t>Against </a:t>
            </a:r>
            <a:r>
              <a:rPr lang="en-US" i="1" dirty="0" err="1" smtClean="0"/>
              <a:t>Celsus</a:t>
            </a:r>
            <a:r>
              <a:rPr lang="en-US" dirty="0" smtClean="0"/>
              <a:t>, 3.7.</a:t>
            </a:r>
          </a:p>
          <a:p>
            <a:r>
              <a:rPr lang="en-US" dirty="0" smtClean="0"/>
              <a:t>“Yet did not the Creator design those creatures of His for man’s destruction? Certainly not. He forbids man-slaying by one summary commandment: ‘Thou </a:t>
            </a:r>
            <a:r>
              <a:rPr lang="en-US" dirty="0" err="1" smtClean="0"/>
              <a:t>shalt</a:t>
            </a:r>
            <a:r>
              <a:rPr lang="en-US" dirty="0" smtClean="0"/>
              <a:t> not kill’” –Tertullian, </a:t>
            </a:r>
            <a:r>
              <a:rPr lang="en-US" i="1" dirty="0" smtClean="0"/>
              <a:t>The Spectacles</a:t>
            </a:r>
            <a:r>
              <a:rPr lang="en-US" dirty="0" smtClean="0"/>
              <a:t>, 2.8</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Categorical Statements Against Killing</a:t>
            </a:r>
            <a:endParaRPr lang="en-US" dirty="0"/>
          </a:p>
        </p:txBody>
      </p:sp>
      <p:sp>
        <p:nvSpPr>
          <p:cNvPr id="3" name="Content Placeholder 2"/>
          <p:cNvSpPr>
            <a:spLocks noGrp="1"/>
          </p:cNvSpPr>
          <p:nvPr>
            <p:ph sz="quarter" idx="1"/>
          </p:nvPr>
        </p:nvSpPr>
        <p:spPr>
          <a:xfrm>
            <a:off x="914400" y="1447800"/>
            <a:ext cx="7772400" cy="4800600"/>
          </a:xfrm>
        </p:spPr>
        <p:txBody>
          <a:bodyPr>
            <a:normAutofit lnSpcReduction="10000"/>
          </a:bodyPr>
          <a:lstStyle/>
          <a:p>
            <a:r>
              <a:rPr lang="en-US" dirty="0" smtClean="0"/>
              <a:t>“For when God forbids killing, He not only prohibits us from free-booting, which is not permitted even by public laws, but He also advises that those things also, which are regarded as lawful among men, should not be done. So, neither will it be permitted a just man, whose service is justice herself, to enter military service, nor can he accuse anyone of a capital crime, because there is no difference whether you kill a man with a sword or a word, since the killing itself is prohibited.”</a:t>
            </a:r>
          </a:p>
          <a:p>
            <a:r>
              <a:rPr lang="en-US" dirty="0" smtClean="0"/>
              <a:t>"Therefore, in this command of God, no exception whatsoever must be made. It is always wrong to kill a man whom God has intended to be a sacrosanct creature.” –</a:t>
            </a:r>
            <a:r>
              <a:rPr lang="en-US" dirty="0" err="1" smtClean="0"/>
              <a:t>Lactantius</a:t>
            </a:r>
            <a:r>
              <a:rPr lang="en-US" dirty="0" smtClean="0"/>
              <a:t>, </a:t>
            </a:r>
            <a:r>
              <a:rPr lang="en-US" i="1" dirty="0" smtClean="0"/>
              <a:t>Divine Institutes</a:t>
            </a:r>
            <a:r>
              <a:rPr lang="en-US" dirty="0" smtClean="0"/>
              <a:t>, 6.20.</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20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OK, so now what?</a:t>
            </a:r>
            <a:endParaRPr lang="en-US" dirty="0"/>
          </a:p>
        </p:txBody>
      </p:sp>
      <p:sp>
        <p:nvSpPr>
          <p:cNvPr id="3" name="Content Placeholder 2"/>
          <p:cNvSpPr>
            <a:spLocks noGrp="1"/>
          </p:cNvSpPr>
          <p:nvPr>
            <p:ph sz="quarter" idx="1"/>
          </p:nvPr>
        </p:nvSpPr>
        <p:spPr/>
        <p:txBody>
          <a:bodyPr/>
          <a:lstStyle/>
          <a:p>
            <a:r>
              <a:rPr lang="en-US" dirty="0" smtClean="0"/>
              <a:t>Description does not equal prescription</a:t>
            </a:r>
          </a:p>
          <a:p>
            <a:r>
              <a:rPr lang="en-US" dirty="0" smtClean="0"/>
              <a:t>The applicative question left open</a:t>
            </a:r>
          </a:p>
          <a:p>
            <a:r>
              <a:rPr lang="en-US" dirty="0" smtClean="0"/>
              <a:t>Point for discussion-</a:t>
            </a:r>
          </a:p>
          <a:p>
            <a:pPr lvl="1"/>
            <a:r>
              <a:rPr lang="en-US" dirty="0" smtClean="0"/>
              <a:t>What relevance (if any</a:t>
            </a:r>
            <a:r>
              <a:rPr lang="en-US" smtClean="0"/>
              <a:t>) does </a:t>
            </a:r>
            <a:r>
              <a:rPr lang="en-US" dirty="0" smtClean="0"/>
              <a:t>the ancient Christian convictions and praxis have for us today?</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0" presetClass="entr" presetSubtype="0"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fade">
                                      <p:cBhvr>
                                        <p:cTn id="19" dur="20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The Debate over the Early Church and Military Service</a:t>
            </a:r>
            <a:endParaRPr lang="en-US" dirty="0"/>
          </a:p>
        </p:txBody>
      </p:sp>
      <p:sp>
        <p:nvSpPr>
          <p:cNvPr id="3" name="Content Placeholder 2"/>
          <p:cNvSpPr>
            <a:spLocks noGrp="1"/>
          </p:cNvSpPr>
          <p:nvPr>
            <p:ph sz="quarter" idx="1"/>
          </p:nvPr>
        </p:nvSpPr>
        <p:spPr/>
        <p:txBody>
          <a:bodyPr>
            <a:normAutofit/>
          </a:bodyPr>
          <a:lstStyle/>
          <a:p>
            <a:r>
              <a:rPr lang="en-US" dirty="0" smtClean="0"/>
              <a:t>In a classic 1946 article in </a:t>
            </a:r>
            <a:r>
              <a:rPr lang="en-US" i="1" dirty="0" smtClean="0"/>
              <a:t>The Harvard Theological Review</a:t>
            </a:r>
            <a:r>
              <a:rPr lang="en-US" dirty="0" smtClean="0"/>
              <a:t>, Roland </a:t>
            </a:r>
            <a:r>
              <a:rPr lang="en-US" dirty="0" err="1" smtClean="0"/>
              <a:t>Bainton</a:t>
            </a:r>
            <a:r>
              <a:rPr lang="en-US" dirty="0" smtClean="0"/>
              <a:t> sums up the competing conclusions well</a:t>
            </a:r>
          </a:p>
          <a:p>
            <a:pPr lvl="1"/>
            <a:r>
              <a:rPr lang="en-US" dirty="0" smtClean="0"/>
              <a:t>“Objectivity is difficult for Christian scholars dealing with this question because the problem is still acute and the practice of the early church is commonly regarded as in some measure normative for present practice.”</a:t>
            </a:r>
          </a:p>
          <a:p>
            <a:r>
              <a:rPr lang="en-US" dirty="0" smtClean="0"/>
              <a:t>In other words, we </a:t>
            </a:r>
            <a:r>
              <a:rPr lang="en-US" dirty="0" smtClean="0"/>
              <a:t>tend </a:t>
            </a:r>
            <a:r>
              <a:rPr lang="en-US" dirty="0" smtClean="0"/>
              <a:t>to imagine that the early church is just like us!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0" presetClass="entr" presetSubtype="0" fill="hold"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Effect transition="in" filter="fade">
                                      <p:cBhvr>
                                        <p:cTn id="11" dur="2000"/>
                                        <p:tgtEl>
                                          <p:spTgt spid="3">
                                            <p:txEl>
                                              <p:pRg st="1" end="1"/>
                                            </p:txEl>
                                          </p:spTgt>
                                        </p:tgtEl>
                                      </p:cBhvr>
                                    </p:animEffect>
                                  </p:childTnLst>
                                </p:cTn>
                              </p:par>
                            </p:childTnLst>
                          </p:cTn>
                        </p:par>
                      </p:childTnLst>
                    </p:cTn>
                  </p:par>
                  <p:par>
                    <p:cTn id="12" fill="hold">
                      <p:stCondLst>
                        <p:cond delay="indefinite"/>
                      </p:stCondLst>
                      <p:childTnLst>
                        <p:par>
                          <p:cTn id="13" fill="hold">
                            <p:stCondLst>
                              <p:cond delay="0"/>
                            </p:stCondLst>
                            <p:childTnLst>
                              <p:par>
                                <p:cTn id="14" presetID="1" presetClass="entr" presetSubtype="0" fill="hold" nodeType="clickEffect">
                                  <p:stCondLst>
                                    <p:cond delay="0"/>
                                  </p:stCondLst>
                                  <p:childTnLst>
                                    <p:set>
                                      <p:cBhvr>
                                        <p:cTn id="15"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Missing the Forest for the Trees</a:t>
            </a:r>
            <a:endParaRPr lang="en-US" dirty="0"/>
          </a:p>
        </p:txBody>
      </p:sp>
      <p:sp>
        <p:nvSpPr>
          <p:cNvPr id="3" name="Content Placeholder 2"/>
          <p:cNvSpPr>
            <a:spLocks noGrp="1"/>
          </p:cNvSpPr>
          <p:nvPr>
            <p:ph sz="quarter" idx="1"/>
          </p:nvPr>
        </p:nvSpPr>
        <p:spPr/>
        <p:txBody>
          <a:bodyPr/>
          <a:lstStyle/>
          <a:p>
            <a:r>
              <a:rPr lang="en-US" dirty="0" smtClean="0"/>
              <a:t>Military service per se was </a:t>
            </a:r>
            <a:r>
              <a:rPr lang="en-US" i="1" dirty="0" smtClean="0"/>
              <a:t>not</a:t>
            </a:r>
            <a:r>
              <a:rPr lang="en-US" dirty="0" smtClean="0"/>
              <a:t> the main issue. It’s a subsidiary question. </a:t>
            </a:r>
          </a:p>
          <a:p>
            <a:r>
              <a:rPr lang="en-US" dirty="0" smtClean="0"/>
              <a:t>Based on my reading, the church’s objections were to </a:t>
            </a:r>
            <a:r>
              <a:rPr lang="en-US" i="1" dirty="0" smtClean="0"/>
              <a:t>both </a:t>
            </a:r>
            <a:r>
              <a:rPr lang="en-US" dirty="0" smtClean="0"/>
              <a:t>killing </a:t>
            </a:r>
            <a:r>
              <a:rPr lang="en-US" i="1" dirty="0" smtClean="0"/>
              <a:t>and</a:t>
            </a:r>
            <a:r>
              <a:rPr lang="en-US" dirty="0" smtClean="0"/>
              <a:t> idolatry.</a:t>
            </a:r>
          </a:p>
          <a:p>
            <a:r>
              <a:rPr lang="en-US" dirty="0" smtClean="0"/>
              <a:t>I want to show you today that the church had especially deep moral scruples about killing. </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My </a:t>
            </a:r>
            <a:r>
              <a:rPr lang="en-US" dirty="0" smtClean="0"/>
              <a:t>Research</a:t>
            </a:r>
            <a:endParaRPr lang="en-US" dirty="0"/>
          </a:p>
        </p:txBody>
      </p:sp>
      <p:sp>
        <p:nvSpPr>
          <p:cNvPr id="3" name="Content Placeholder 2"/>
          <p:cNvSpPr>
            <a:spLocks noGrp="1"/>
          </p:cNvSpPr>
          <p:nvPr>
            <p:ph sz="quarter" idx="1"/>
          </p:nvPr>
        </p:nvSpPr>
        <p:spPr/>
        <p:txBody>
          <a:bodyPr>
            <a:normAutofit/>
          </a:bodyPr>
          <a:lstStyle/>
          <a:p>
            <a:r>
              <a:rPr lang="en-US" dirty="0" smtClean="0"/>
              <a:t>I set out to do my own research into this question, but broadening my scope beyond just </a:t>
            </a:r>
            <a:r>
              <a:rPr lang="en-US" dirty="0" smtClean="0"/>
              <a:t>Christians in military </a:t>
            </a:r>
            <a:r>
              <a:rPr lang="en-US" dirty="0" smtClean="0"/>
              <a:t>service. </a:t>
            </a:r>
          </a:p>
          <a:p>
            <a:r>
              <a:rPr lang="en-US" dirty="0" smtClean="0"/>
              <a:t>I read in translation </a:t>
            </a:r>
            <a:r>
              <a:rPr lang="en-US" i="1" dirty="0" smtClean="0"/>
              <a:t>all </a:t>
            </a:r>
            <a:r>
              <a:rPr lang="en-US" dirty="0" smtClean="0"/>
              <a:t>surviving orthodox Christian literature from before 311. </a:t>
            </a:r>
          </a:p>
          <a:p>
            <a:r>
              <a:rPr lang="en-US" dirty="0" smtClean="0"/>
              <a:t>Key research question- What do these texts suggest about early Christian teaching concerning the killing of human persons?</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Overall Conclusion</a:t>
            </a:r>
            <a:endParaRPr lang="en-US" dirty="0"/>
          </a:p>
        </p:txBody>
      </p:sp>
      <p:sp>
        <p:nvSpPr>
          <p:cNvPr id="3" name="Content Placeholder 2"/>
          <p:cNvSpPr>
            <a:spLocks noGrp="1"/>
          </p:cNvSpPr>
          <p:nvPr>
            <p:ph sz="quarter" idx="1"/>
          </p:nvPr>
        </p:nvSpPr>
        <p:spPr/>
        <p:txBody>
          <a:bodyPr/>
          <a:lstStyle/>
          <a:p>
            <a:r>
              <a:rPr lang="en-US" i="1" dirty="0" smtClean="0"/>
              <a:t>Without exception</a:t>
            </a:r>
            <a:r>
              <a:rPr lang="en-US" dirty="0" smtClean="0"/>
              <a:t>, the teaching of the pre-</a:t>
            </a:r>
            <a:r>
              <a:rPr lang="en-US" dirty="0" err="1" smtClean="0"/>
              <a:t>Constantinian</a:t>
            </a:r>
            <a:r>
              <a:rPr lang="en-US" dirty="0" smtClean="0"/>
              <a:t> Church was explicitly and categorically opposed to killing human beings in any form.</a:t>
            </a:r>
          </a:p>
          <a:p>
            <a:r>
              <a:rPr lang="en-US" dirty="0" smtClean="0"/>
              <a:t>Do you find that conclusion hard to swallow? I know I did before doing the reading for myself! </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Really?</a:t>
            </a:r>
            <a:endParaRPr lang="en-US" dirty="0"/>
          </a:p>
        </p:txBody>
      </p:sp>
      <p:sp>
        <p:nvSpPr>
          <p:cNvPr id="3" name="Content Placeholder 2"/>
          <p:cNvSpPr>
            <a:spLocks noGrp="1"/>
          </p:cNvSpPr>
          <p:nvPr>
            <p:ph sz="quarter" idx="1"/>
          </p:nvPr>
        </p:nvSpPr>
        <p:spPr/>
        <p:txBody>
          <a:bodyPr/>
          <a:lstStyle/>
          <a:p>
            <a:r>
              <a:rPr lang="en-US" dirty="0" smtClean="0"/>
              <a:t>Rarely wise to speak in terms of absolutes in doing historical research</a:t>
            </a:r>
          </a:p>
          <a:p>
            <a:r>
              <a:rPr lang="en-US" dirty="0" smtClean="0"/>
              <a:t>Caution and intellectual humility around sweeping claims</a:t>
            </a:r>
          </a:p>
          <a:p>
            <a:r>
              <a:rPr lang="en-US" dirty="0" smtClean="0"/>
              <a:t>Always open to charges of ideological bias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My Conclusion, Succinctly Stated</a:t>
            </a:r>
            <a:endParaRPr lang="en-US" dirty="0"/>
          </a:p>
        </p:txBody>
      </p:sp>
      <p:sp>
        <p:nvSpPr>
          <p:cNvPr id="3" name="Content Placeholder 2"/>
          <p:cNvSpPr>
            <a:spLocks noGrp="1"/>
          </p:cNvSpPr>
          <p:nvPr>
            <p:ph sz="quarter" idx="1"/>
          </p:nvPr>
        </p:nvSpPr>
        <p:spPr/>
        <p:txBody>
          <a:bodyPr/>
          <a:lstStyle/>
          <a:p>
            <a:r>
              <a:rPr lang="en-US" dirty="0" smtClean="0"/>
              <a:t>No extant orthodox Christian writing dating from before Constantine’s Edict of Milan in 311 ever approves of Christian participation in human bloodshed. </a:t>
            </a:r>
          </a:p>
          <a:p>
            <a:r>
              <a:rPr lang="en-US" dirty="0" smtClean="0"/>
              <a:t>Ancient Church discipline forbade killing as incompatible with the moral life of Christian disciples.</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Why?</a:t>
            </a:r>
            <a:endParaRPr lang="en-US" dirty="0"/>
          </a:p>
        </p:txBody>
      </p:sp>
      <p:sp>
        <p:nvSpPr>
          <p:cNvPr id="3" name="Content Placeholder 2"/>
          <p:cNvSpPr>
            <a:spLocks noGrp="1"/>
          </p:cNvSpPr>
          <p:nvPr>
            <p:ph sz="quarter" idx="1"/>
          </p:nvPr>
        </p:nvSpPr>
        <p:spPr/>
        <p:txBody>
          <a:bodyPr/>
          <a:lstStyle/>
          <a:p>
            <a:r>
              <a:rPr lang="en-US" dirty="0" smtClean="0"/>
              <a:t>Startlingly unanimous conviction</a:t>
            </a:r>
          </a:p>
          <a:p>
            <a:r>
              <a:rPr lang="en-US" dirty="0" smtClean="0"/>
              <a:t>Underlying idea- Human life is not ours to take. </a:t>
            </a:r>
          </a:p>
          <a:p>
            <a:r>
              <a:rPr lang="en-US" dirty="0" smtClean="0"/>
              <a:t>Human life belongs to God who made it</a:t>
            </a:r>
          </a:p>
          <a:p>
            <a:r>
              <a:rPr lang="en-US" dirty="0" smtClean="0"/>
              <a:t>As its creator, only God may take it</a:t>
            </a:r>
          </a:p>
          <a:p>
            <a:r>
              <a:rPr lang="en-US" dirty="0" smtClean="0"/>
              <a:t>Humans doing so usurps the divine prerogative, commits idolatry</a:t>
            </a: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Equity">
      <a:dk1>
        <a:sysClr val="windowText" lastClr="000000"/>
      </a:dk1>
      <a:lt1>
        <a:sysClr val="window" lastClr="FFFFFF"/>
      </a:lt1>
      <a:dk2>
        <a:srgbClr val="696464"/>
      </a:dk2>
      <a:lt2>
        <a:srgbClr val="E9E5DC"/>
      </a:lt2>
      <a:accent1>
        <a:srgbClr val="D34817"/>
      </a:accent1>
      <a:accent2>
        <a:srgbClr val="9B2D1F"/>
      </a:accent2>
      <a:accent3>
        <a:srgbClr val="A28E6A"/>
      </a:accent3>
      <a:accent4>
        <a:srgbClr val="956251"/>
      </a:accent4>
      <a:accent5>
        <a:srgbClr val="918485"/>
      </a:accent5>
      <a:accent6>
        <a:srgbClr val="855D5D"/>
      </a:accent6>
      <a:hlink>
        <a:srgbClr val="CC9900"/>
      </a:hlink>
      <a:folHlink>
        <a:srgbClr val="96A9A9"/>
      </a:folHlink>
    </a:clrScheme>
    <a:fontScheme name="Equity">
      <a:majorFont>
        <a:latin typeface="Franklin Gothic Book"/>
        <a:ea typeface=""/>
        <a:cs typeface=""/>
        <a:font script="Grek" typeface="Calibri"/>
        <a:font script="Cyrl" typeface="Calibri"/>
        <a:font script="Jpan" typeface="HGｺﾞｼｯｸM"/>
        <a:font script="Hang" typeface="바탕"/>
        <a:font script="Hans" typeface="幼圆"/>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Perpetua"/>
        <a:ea typeface=""/>
        <a:cs typeface=""/>
        <a:font script="Grek" typeface="Cambria"/>
        <a:font script="Cyrl" typeface="Cambria"/>
        <a:font script="Jpan" typeface="HG創英ﾌﾟﾚｾﾞﾝｽEB"/>
        <a:font script="Hang" typeface="맑은 고딕"/>
        <a:font script="Hans" typeface="宋体"/>
        <a:font script="Hant" typeface="新細明體"/>
        <a:font script="Arab" typeface="Times New Roman"/>
        <a:font script="Hebr" typeface="Aharoni"/>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Equity">
      <a:fillStyleLst>
        <a:solidFill>
          <a:schemeClr val="phClr"/>
        </a:solidFill>
        <a:blipFill>
          <a:blip xmlns:r="http://schemas.openxmlformats.org/officeDocument/2006/relationships" r:embed="rId1">
            <a:duotone>
              <a:schemeClr val="phClr">
                <a:tint val="30000"/>
                <a:satMod val="300000"/>
              </a:schemeClr>
              <a:schemeClr val="phClr">
                <a:tint val="40000"/>
                <a:satMod val="200000"/>
              </a:schemeClr>
            </a:duotone>
          </a:blip>
          <a:tile tx="0" ty="0" sx="70000" sy="70000" flip="none" algn="ctr"/>
        </a:blipFill>
        <a:blipFill>
          <a:blip xmlns:r="http://schemas.openxmlformats.org/officeDocument/2006/relationships" r:embed="rId1">
            <a:duotone>
              <a:schemeClr val="phClr">
                <a:shade val="22000"/>
                <a:satMod val="160000"/>
              </a:schemeClr>
              <a:schemeClr val="phClr">
                <a:shade val="45000"/>
                <a:satMod val="100000"/>
              </a:schemeClr>
            </a:duotone>
          </a:blip>
          <a:tile tx="0" ty="0" sx="65000" sy="65000" flip="none" algn="ctr"/>
        </a:blipFill>
      </a:fillStyleLst>
      <a:lnStyleLst>
        <a:ln w="9525" cap="flat" cmpd="sng" algn="ctr">
          <a:solidFill>
            <a:schemeClr val="phClr">
              <a:shade val="60000"/>
              <a:satMod val="110000"/>
            </a:schemeClr>
          </a:solidFill>
          <a:prstDash val="solid"/>
        </a:ln>
        <a:ln w="12700" cap="flat" cmpd="sng" algn="ctr">
          <a:solidFill>
            <a:schemeClr val="phClr"/>
          </a:solidFill>
          <a:prstDash val="solid"/>
        </a:ln>
        <a:ln w="38100" cap="flat" cmpd="sng" algn="ctr">
          <a:solidFill>
            <a:schemeClr val="phClr"/>
          </a:solidFill>
          <a:prstDash val="solid"/>
        </a:ln>
      </a:lnStyleLst>
      <a:effectStyleLst>
        <a:effectStyle>
          <a:effectLst>
            <a:outerShdw blurRad="38100" dist="25400" dir="5400000" algn="t" rotWithShape="0">
              <a:srgbClr val="000000">
                <a:alpha val="50000"/>
              </a:srgbClr>
            </a:outerShdw>
          </a:effectLst>
        </a:effectStyle>
        <a:effectStyle>
          <a:effectLst>
            <a:outerShdw blurRad="38100" dist="25400" dir="5400000" algn="t" rotWithShape="0">
              <a:srgbClr val="000000">
                <a:alpha val="50000"/>
              </a:srgbClr>
            </a:outerShdw>
          </a:effectLst>
        </a:effectStyle>
        <a:effectStyle>
          <a:effectLst>
            <a:outerShdw blurRad="50800" dist="50800" dir="5400000" algn="t" rotWithShape="0">
              <a:srgbClr val="000000">
                <a:alpha val="60000"/>
              </a:srgbClr>
            </a:outerShdw>
          </a:effectLst>
          <a:scene3d>
            <a:camera prst="isometricBottomUp" fov="0">
              <a:rot lat="0" lon="0" rev="0"/>
            </a:camera>
            <a:lightRig rig="soft" dir="b">
              <a:rot lat="0" lon="0" rev="9000000"/>
            </a:lightRig>
          </a:scene3d>
          <a:sp3d contourW="35000" prstMaterial="matte">
            <a:bevelT w="45000" h="38100" prst="convex"/>
            <a:contourClr>
              <a:schemeClr val="phClr">
                <a:tint val="10000"/>
                <a:satMod val="13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2036</TotalTime>
  <Words>1730</Words>
  <Application>Microsoft Office PowerPoint</Application>
  <PresentationFormat>On-screen Show (4:3)</PresentationFormat>
  <Paragraphs>110</Paragraphs>
  <Slides>23</Slides>
  <Notes>23</Notes>
  <HiddenSlides>0</HiddenSlides>
  <MMClips>0</MMClips>
  <ScaleCrop>false</ScaleCrop>
  <HeadingPairs>
    <vt:vector size="4" baseType="variant">
      <vt:variant>
        <vt:lpstr>Theme</vt:lpstr>
      </vt:variant>
      <vt:variant>
        <vt:i4>1</vt:i4>
      </vt:variant>
      <vt:variant>
        <vt:lpstr>Slide Titles</vt:lpstr>
      </vt:variant>
      <vt:variant>
        <vt:i4>23</vt:i4>
      </vt:variant>
    </vt:vector>
  </HeadingPairs>
  <TitlesOfParts>
    <vt:vector size="24" baseType="lpstr">
      <vt:lpstr>Equity</vt:lpstr>
      <vt:lpstr>Consistently Pro-Life: The Ethics of Bloodshed in Ancient Christianity</vt:lpstr>
      <vt:lpstr>The Debate over the Early Church and Military Service</vt:lpstr>
      <vt:lpstr>The Debate over the Early Church and Military Service</vt:lpstr>
      <vt:lpstr>Missing the Forest for the Trees</vt:lpstr>
      <vt:lpstr>My Research</vt:lpstr>
      <vt:lpstr>Overall Conclusion</vt:lpstr>
      <vt:lpstr>Really?</vt:lpstr>
      <vt:lpstr>My Conclusion, Succinctly Stated</vt:lpstr>
      <vt:lpstr>Why?</vt:lpstr>
      <vt:lpstr>Abortion and Infanticide</vt:lpstr>
      <vt:lpstr>Examples-Abortion and Infanticide</vt:lpstr>
      <vt:lpstr>Examples- Abortion and Infanticide</vt:lpstr>
      <vt:lpstr>Examples- Abortion and Infanticide</vt:lpstr>
      <vt:lpstr>Killing in War </vt:lpstr>
      <vt:lpstr>Killing in War – The Apostolic Tradition</vt:lpstr>
      <vt:lpstr>Killing in War – The Apostolic Tradition</vt:lpstr>
      <vt:lpstr>Killing in War – The Apostolic Tradition</vt:lpstr>
      <vt:lpstr>Militia Christi Imagery</vt:lpstr>
      <vt:lpstr>Militia Christi Imagery</vt:lpstr>
      <vt:lpstr>A Bloodless Army</vt:lpstr>
      <vt:lpstr>Categorical Statements Against Killing</vt:lpstr>
      <vt:lpstr>Categorical Statements Against Killing</vt:lpstr>
      <vt:lpstr>OK, so now what?</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Consistently Pro-Life The Ethics of Bloodshed in Ancient Christianity</dc:title>
  <dc:creator/>
  <cp:lastModifiedBy> </cp:lastModifiedBy>
  <cp:revision>162</cp:revision>
  <dcterms:created xsi:type="dcterms:W3CDTF">2006-08-16T00:00:00Z</dcterms:created>
  <dcterms:modified xsi:type="dcterms:W3CDTF">2011-01-06T01:53:31Z</dcterms:modified>
</cp:coreProperties>
</file>